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Spline Sans"/>
      <p:regular r:id="rId18"/>
    </p:embeddedFont>
    <p:embeddedFont>
      <p:font typeface="Spline Sans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374946"/>
            <a:ext cx="610957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Zephyr Workshop – BLE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445174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Two-board setup for hands-on BLE development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671" y="623530"/>
            <a:ext cx="3553897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BLE Sample: Central HR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793671" y="1386602"/>
            <a:ext cx="63417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Path: samples/bluetooth/central_hr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93671" y="1732955"/>
            <a:ext cx="63417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Board: nrf52840dk/nrf52840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671" y="2079308"/>
            <a:ext cx="63417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device_found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after the print add: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93671" y="2425660"/>
            <a:ext cx="63417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(strncmp(dev, PERIPH_ADDR, 17) != 0)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3671" y="2853095"/>
            <a:ext cx="63417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{printk(" (not ours)\n"); return; }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671" y="3280529"/>
            <a:ext cx="63417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printk("\n");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93671" y="3707963"/>
            <a:ext cx="634174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notify_func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pPr algn="l" indent="0" marL="0">
              <a:lnSpc>
                <a:spcPts val="1850"/>
              </a:lnSpc>
              <a:buNone/>
            </a:pP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print the data[1]  instead of data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93671" y="4349115"/>
            <a:ext cx="634174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Build and flash</a:t>
            </a:r>
            <a:endParaRPr lang="en-US" sz="11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604" y="1419701"/>
            <a:ext cx="6341745" cy="634174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93671" y="8092916"/>
            <a:ext cx="1304305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329934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Exercise Demo Steps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532703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Font typeface="+mj-lt"/>
              <a:buAutoNum type="arabicPeriod" startAt="1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 both boards to USB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4023717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Font typeface="+mj-lt"/>
              <a:buAutoNum type="arabicPeriod" startAt="2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Flash peripheral_hr to nRF52DK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514731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Font typeface="+mj-lt"/>
              <a:buAutoNum type="arabicPeriod" startAt="3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Flash central_hr to nRF52840DK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5005745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Font typeface="+mj-lt"/>
              <a:buAutoNum type="arabicPeriod" startAt="4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 two terminals (e.g., minicom)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49675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Font typeface="+mj-lt"/>
              <a:buAutoNum type="arabicPeriod" startAt="5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Observe advertisement, connection, and data transfer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747" y="655915"/>
            <a:ext cx="3445193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BLE?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4747" y="1458516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4747" y="1907977"/>
            <a:ext cx="6291382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Bluetooth Low Energy = short-range, low-power wireless communication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834747" y="2582227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in wearables, sensors, smart home devices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34747" y="2946440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Optimized for brief data exchange sessions</a:t>
            </a:r>
            <a:endParaRPr lang="en-US" sz="1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1891" y="1493401"/>
            <a:ext cx="6291382" cy="62913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29420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BLE Roles in Zephyr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3232190"/>
            <a:ext cx="4289346" cy="10070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2761" y="449091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Peripheral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32761" y="4991576"/>
            <a:ext cx="378594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Broadcasts services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132761" y="5545455"/>
            <a:ext cx="378594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Advertises availability</a:t>
            </a:r>
            <a:endParaRPr lang="en-US" sz="19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408" y="3232190"/>
            <a:ext cx="4289465" cy="10070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22106" y="449091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Central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422106" y="4991576"/>
            <a:ext cx="378606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Scans for peripherals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422106" y="5545455"/>
            <a:ext cx="378606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Initiates connections</a:t>
            </a:r>
            <a:endParaRPr lang="en-US" sz="19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873" y="3232190"/>
            <a:ext cx="4289346" cy="10070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1571" y="449091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Exchange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1571" y="4991576"/>
            <a:ext cx="378594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Read/write/notify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711571" y="5545455"/>
            <a:ext cx="378594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GATT characteristics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223254"/>
            <a:ext cx="616446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Advertising &amp; Scanning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330005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99141" y="3381851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Peripheral broadcasts name &amp; UUID</a:t>
            </a:r>
            <a:endParaRPr lang="en-US" sz="1950" dirty="0"/>
          </a:p>
        </p:txBody>
      </p:sp>
      <p:sp>
        <p:nvSpPr>
          <p:cNvPr id="6" name="Shape 3"/>
          <p:cNvSpPr/>
          <p:nvPr/>
        </p:nvSpPr>
        <p:spPr>
          <a:xfrm>
            <a:off x="881063" y="436995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99141" y="4451747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Central scans and parses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881063" y="5439847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699141" y="5521642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 vs interval tradeoffs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963460"/>
            <a:ext cx="6849666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Connection Process (GAP)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3921443"/>
            <a:ext cx="4163616" cy="251698"/>
          </a:xfrm>
          <a:prstGeom prst="roundRect">
            <a:avLst>
              <a:gd name="adj" fmla="val 15004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32761" y="4424839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Advertising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32761" y="4925497"/>
            <a:ext cx="366021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Peripheral broadcasts availability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5233392" y="3543776"/>
            <a:ext cx="4163616" cy="251698"/>
          </a:xfrm>
          <a:prstGeom prst="roundRect">
            <a:avLst>
              <a:gd name="adj" fmla="val 15004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5090" y="404717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CONNECT_REQ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85090" y="4547830"/>
            <a:ext cx="366021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Central initiates connection</a:t>
            </a:r>
            <a:endParaRPr lang="en-US" sz="1950" dirty="0"/>
          </a:p>
        </p:txBody>
      </p:sp>
      <p:sp>
        <p:nvSpPr>
          <p:cNvPr id="9" name="Shape 7"/>
          <p:cNvSpPr/>
          <p:nvPr/>
        </p:nvSpPr>
        <p:spPr>
          <a:xfrm>
            <a:off x="9585722" y="3166229"/>
            <a:ext cx="4163616" cy="251698"/>
          </a:xfrm>
          <a:prstGeom prst="roundRect">
            <a:avLst>
              <a:gd name="adj" fmla="val 15004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37420" y="366962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Link Established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37420" y="4170283"/>
            <a:ext cx="366021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exchange begins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881063" y="5863233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Parameters: interval, latency, timeout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4093845"/>
            <a:ext cx="6349246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GAP and GATT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542234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81063" y="602372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Generic Access Profile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665321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Handles discovery &amp; connections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629882" y="542234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GATT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629882" y="6023729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Generic Attribute Profile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29882" y="665321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structure: services &amp; characteristics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223254"/>
            <a:ext cx="713017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Peripheral: Publishing Data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3300055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99141" y="3381851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GATT services</a:t>
            </a:r>
            <a:endParaRPr lang="en-US" sz="1950" dirty="0"/>
          </a:p>
        </p:txBody>
      </p:sp>
      <p:sp>
        <p:nvSpPr>
          <p:cNvPr id="6" name="Shape 3"/>
          <p:cNvSpPr/>
          <p:nvPr/>
        </p:nvSpPr>
        <p:spPr>
          <a:xfrm>
            <a:off x="881063" y="4369951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99141" y="4451747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Heart Rate Service example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881063" y="5439847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699141" y="5521642"/>
            <a:ext cx="656379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Notifications = async data push from server to client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1002744"/>
            <a:ext cx="687038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BLE Sample: Peripheral HR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81063" y="2079546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81063" y="2765584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Path: samples/bluetooth/peripheral_hr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3357086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Board: nrf52dk/nrf52832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81063" y="4143613"/>
            <a:ext cx="73818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west build -b nrf52dk/nrf52832 samples/bluetooth/peripheral_hr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881063" y="5433536"/>
            <a:ext cx="73818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west flash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881063" y="6220063"/>
            <a:ext cx="7381875" cy="1006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Save the peripheral mac addr printed on the screen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44868"/>
            <a:ext cx="4597956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Central: Receiving Data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303770" y="1746885"/>
            <a:ext cx="22860" cy="5637848"/>
          </a:xfrm>
          <a:prstGeom prst="roundRect">
            <a:avLst>
              <a:gd name="adj" fmla="val 123900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559272" y="1947862"/>
            <a:ext cx="566380" cy="22860"/>
          </a:xfrm>
          <a:prstGeom prst="roundRect">
            <a:avLst>
              <a:gd name="adj" fmla="val 1239004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7102793" y="1746885"/>
            <a:ext cx="424815" cy="42481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89351" y="1801951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4273153" y="1811774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81063" y="2187178"/>
            <a:ext cx="549009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 Heart Rate Service advertisers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504748" y="3080623"/>
            <a:ext cx="566380" cy="22860"/>
          </a:xfrm>
          <a:prstGeom prst="roundRect">
            <a:avLst>
              <a:gd name="adj" fmla="val 1239004"/>
            </a:avLst>
          </a:prstGeom>
          <a:solidFill>
            <a:srgbClr val="29DDDA"/>
          </a:solidFill>
          <a:ln/>
        </p:spPr>
      </p:sp>
      <p:sp>
        <p:nvSpPr>
          <p:cNvPr id="10" name="Shape 8"/>
          <p:cNvSpPr/>
          <p:nvPr/>
        </p:nvSpPr>
        <p:spPr>
          <a:xfrm>
            <a:off x="7102793" y="2879646"/>
            <a:ext cx="424815" cy="42481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89351" y="2934712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8259247" y="2944535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Connect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259247" y="3319939"/>
            <a:ext cx="549009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Establish link with peripheral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559272" y="4057055"/>
            <a:ext cx="566380" cy="22860"/>
          </a:xfrm>
          <a:prstGeom prst="roundRect">
            <a:avLst>
              <a:gd name="adj" fmla="val 1239004"/>
            </a:avLst>
          </a:prstGeom>
          <a:solidFill>
            <a:srgbClr val="37A7E7"/>
          </a:solidFill>
          <a:ln/>
        </p:spPr>
      </p:sp>
      <p:sp>
        <p:nvSpPr>
          <p:cNvPr id="15" name="Shape 13"/>
          <p:cNvSpPr/>
          <p:nvPr/>
        </p:nvSpPr>
        <p:spPr>
          <a:xfrm>
            <a:off x="7102793" y="3856077"/>
            <a:ext cx="424815" cy="42481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89351" y="3911144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4273153" y="3920966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Discover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881063" y="4296370"/>
            <a:ext cx="549009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 services &amp; characteristics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504748" y="5033605"/>
            <a:ext cx="566380" cy="22860"/>
          </a:xfrm>
          <a:prstGeom prst="roundRect">
            <a:avLst>
              <a:gd name="adj" fmla="val 1239004"/>
            </a:avLst>
          </a:prstGeom>
          <a:solidFill>
            <a:srgbClr val="091231"/>
          </a:solidFill>
          <a:ln/>
        </p:spPr>
      </p:sp>
      <p:sp>
        <p:nvSpPr>
          <p:cNvPr id="20" name="Shape 18"/>
          <p:cNvSpPr/>
          <p:nvPr/>
        </p:nvSpPr>
        <p:spPr>
          <a:xfrm>
            <a:off x="7102793" y="4832628"/>
            <a:ext cx="424815" cy="42481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89351" y="4887694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8259247" y="4897517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Subscribe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259247" y="5272921"/>
            <a:ext cx="549009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notifications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559272" y="6010156"/>
            <a:ext cx="566380" cy="22860"/>
          </a:xfrm>
          <a:prstGeom prst="roundRect">
            <a:avLst>
              <a:gd name="adj" fmla="val 1239004"/>
            </a:avLst>
          </a:prstGeom>
          <a:solidFill>
            <a:srgbClr val="16FFBB"/>
          </a:solidFill>
          <a:ln/>
        </p:spPr>
      </p:sp>
      <p:sp>
        <p:nvSpPr>
          <p:cNvPr id="25" name="Shape 23"/>
          <p:cNvSpPr/>
          <p:nvPr/>
        </p:nvSpPr>
        <p:spPr>
          <a:xfrm>
            <a:off x="7102793" y="5809178"/>
            <a:ext cx="424815" cy="424815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89351" y="5864245"/>
            <a:ext cx="251698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4273153" y="5874067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Receive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881063" y="6249472"/>
            <a:ext cx="549009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heart rate data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2025-07-03T15:43:08Z</dcterms:created>
  <dcterms:modified xsi:type="dcterms:W3CDTF">2025-07-03T15:43:08Z</dcterms:modified>
</cp:coreProperties>
</file>